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34" d="100"/>
          <a:sy n="34" d="100"/>
        </p:scale>
        <p:origin x="90" y="13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F87B-C3E1-4C98-AF1A-96F8BC8CDF31}" type="datetimeFigureOut">
              <a:rPr lang="en-US" smtClean="0"/>
              <a:t>8/17/2017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7332D-B938-4125-B85A-C9276ABEF3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67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F87B-C3E1-4C98-AF1A-96F8BC8CDF31}" type="datetimeFigureOut">
              <a:rPr lang="en-US" smtClean="0"/>
              <a:t>8/17/2017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7332D-B938-4125-B85A-C9276ABEF3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739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F87B-C3E1-4C98-AF1A-96F8BC8CDF31}" type="datetimeFigureOut">
              <a:rPr lang="en-US" smtClean="0"/>
              <a:t>8/17/2017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7332D-B938-4125-B85A-C9276ABEF3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02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F87B-C3E1-4C98-AF1A-96F8BC8CDF31}" type="datetimeFigureOut">
              <a:rPr lang="en-US" smtClean="0"/>
              <a:t>8/17/2017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7332D-B938-4125-B85A-C9276ABEF3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763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F87B-C3E1-4C98-AF1A-96F8BC8CDF31}" type="datetimeFigureOut">
              <a:rPr lang="en-US" smtClean="0"/>
              <a:t>8/17/2017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7332D-B938-4125-B85A-C9276ABEF3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217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F87B-C3E1-4C98-AF1A-96F8BC8CDF31}" type="datetimeFigureOut">
              <a:rPr lang="en-US" smtClean="0"/>
              <a:t>8/17/2017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7332D-B938-4125-B85A-C9276ABEF3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826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F87B-C3E1-4C98-AF1A-96F8BC8CDF31}" type="datetimeFigureOut">
              <a:rPr lang="en-US" smtClean="0"/>
              <a:t>8/17/2017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7332D-B938-4125-B85A-C9276ABEF3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6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F87B-C3E1-4C98-AF1A-96F8BC8CDF31}" type="datetimeFigureOut">
              <a:rPr lang="en-US" smtClean="0"/>
              <a:t>8/17/2017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7332D-B938-4125-B85A-C9276ABEF3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26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F87B-C3E1-4C98-AF1A-96F8BC8CDF31}" type="datetimeFigureOut">
              <a:rPr lang="en-US" smtClean="0"/>
              <a:t>8/17/2017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7332D-B938-4125-B85A-C9276ABEF3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795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F87B-C3E1-4C98-AF1A-96F8BC8CDF31}" type="datetimeFigureOut">
              <a:rPr lang="en-US" smtClean="0"/>
              <a:t>8/17/2017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7332D-B938-4125-B85A-C9276ABEF3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301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F87B-C3E1-4C98-AF1A-96F8BC8CDF31}" type="datetimeFigureOut">
              <a:rPr lang="en-US" smtClean="0"/>
              <a:t>8/17/2017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7332D-B938-4125-B85A-C9276ABEF3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79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6F87B-C3E1-4C98-AF1A-96F8BC8CDF31}" type="datetimeFigureOut">
              <a:rPr lang="en-US" smtClean="0"/>
              <a:t>8/17/2017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7332D-B938-4125-B85A-C9276ABEF3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12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vimeo.com/15407847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622" r="23010"/>
          <a:stretch/>
        </p:blipFill>
        <p:spPr>
          <a:xfrm>
            <a:off x="9050530" y="2881483"/>
            <a:ext cx="2861534" cy="381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12" y="2370495"/>
            <a:ext cx="6186046" cy="41218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412" y="416859"/>
            <a:ext cx="9318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What is Biology?</a:t>
            </a:r>
            <a:endParaRPr lang="en-US" sz="72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987" y="1795633"/>
            <a:ext cx="3865109" cy="2171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636" y="217777"/>
            <a:ext cx="3542759" cy="21527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2665" y="3880641"/>
            <a:ext cx="3138959" cy="22915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412" y="1816270"/>
            <a:ext cx="566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Please observe these images.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077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76" y="270375"/>
            <a:ext cx="8189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Examples of Growth and Development:</a:t>
            </a:r>
            <a:endParaRPr lang="en-US" sz="3600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918" y="416858"/>
            <a:ext cx="3422428" cy="19344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66" y="1263043"/>
            <a:ext cx="4208928" cy="24889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378" y="2812397"/>
            <a:ext cx="4167591" cy="35077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86" y="4098363"/>
            <a:ext cx="3526208" cy="25271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785" y="2507534"/>
            <a:ext cx="3429000" cy="2867025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6903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776" y="497541"/>
            <a:ext cx="1116105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000" b="1" dirty="0" smtClean="0"/>
              <a:t>3. </a:t>
            </a:r>
            <a:r>
              <a:rPr lang="en-US" sz="4000" b="1" u="sng" dirty="0" smtClean="0"/>
              <a:t>Reproduction</a:t>
            </a:r>
            <a:r>
              <a:rPr lang="en-US" sz="4000" dirty="0" smtClean="0"/>
              <a:t>:</a:t>
            </a:r>
            <a:endParaRPr lang="en-US" sz="4000" dirty="0"/>
          </a:p>
          <a:p>
            <a:r>
              <a:rPr lang="en-US" sz="3200" dirty="0" smtClean="0"/>
              <a:t>	</a:t>
            </a:r>
          </a:p>
          <a:p>
            <a:r>
              <a:rPr lang="en-US" sz="3200" dirty="0"/>
              <a:t>	</a:t>
            </a:r>
            <a:r>
              <a:rPr lang="en-US" sz="3200" b="1" dirty="0" smtClean="0"/>
              <a:t>All living things are capable of making more individuals.  	The young created from living things are called </a:t>
            </a:r>
            <a:r>
              <a:rPr lang="en-US" sz="3200" b="1" dirty="0" smtClean="0">
                <a:solidFill>
                  <a:srgbClr val="FF0000"/>
                </a:solidFill>
              </a:rPr>
              <a:t>offspring</a:t>
            </a:r>
            <a:r>
              <a:rPr lang="en-US" sz="3200" b="1" dirty="0" smtClean="0"/>
              <a:t>.</a:t>
            </a:r>
          </a:p>
          <a:p>
            <a:endParaRPr lang="en-US" sz="3200" b="1" dirty="0">
              <a:effectLst/>
            </a:endParaRPr>
          </a:p>
          <a:p>
            <a:r>
              <a:rPr lang="en-US" sz="3200" b="1" dirty="0" smtClean="0"/>
              <a:t>	Reproduction ensures the continuation of that type of 	living thing (its species).</a:t>
            </a:r>
          </a:p>
          <a:p>
            <a:endParaRPr lang="en-US" sz="3200" b="1" dirty="0" smtClean="0"/>
          </a:p>
          <a:p>
            <a:r>
              <a:rPr lang="en-US" sz="3200" b="1" dirty="0"/>
              <a:t>	</a:t>
            </a:r>
            <a:r>
              <a:rPr lang="en-US" sz="3200" b="1" dirty="0" smtClean="0"/>
              <a:t>Reproduction can be simple using one parent, or more 	complex where two parents mix their genetic material.	</a:t>
            </a:r>
            <a:endParaRPr lang="en-US" sz="32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1675" y="1323191"/>
            <a:ext cx="10079916" cy="50783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8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76" y="270375"/>
            <a:ext cx="8189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Examples of Reproduction:</a:t>
            </a:r>
            <a:endParaRPr lang="en-US" sz="36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622" y="270375"/>
            <a:ext cx="4465543" cy="26793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69" y="1145801"/>
            <a:ext cx="5810250" cy="2952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94" y="4427970"/>
            <a:ext cx="5135316" cy="19117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147" y="3197988"/>
            <a:ext cx="5012018" cy="33204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1546" y="961842"/>
            <a:ext cx="2475191" cy="371278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4471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776" y="497541"/>
            <a:ext cx="1116105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000" b="1" dirty="0" smtClean="0"/>
              <a:t>4. </a:t>
            </a:r>
            <a:r>
              <a:rPr lang="en-US" sz="4000" b="1" u="sng" dirty="0" smtClean="0"/>
              <a:t>Maintaining Homeostasis</a:t>
            </a:r>
            <a:r>
              <a:rPr lang="en-US" sz="4000" dirty="0" smtClean="0"/>
              <a:t>:</a:t>
            </a:r>
            <a:endParaRPr lang="en-US" sz="4000" dirty="0"/>
          </a:p>
          <a:p>
            <a:r>
              <a:rPr lang="en-US" sz="3200" dirty="0" smtClean="0"/>
              <a:t>	</a:t>
            </a:r>
          </a:p>
          <a:p>
            <a:r>
              <a:rPr lang="en-US" sz="3200" dirty="0"/>
              <a:t>	</a:t>
            </a:r>
            <a:r>
              <a:rPr lang="en-US" sz="3200" b="1" dirty="0" smtClean="0">
                <a:solidFill>
                  <a:srgbClr val="FF0000"/>
                </a:solidFill>
              </a:rPr>
              <a:t>Homeostasis</a:t>
            </a:r>
            <a:r>
              <a:rPr lang="en-US" sz="3200" b="1" dirty="0" smtClean="0"/>
              <a:t> </a:t>
            </a:r>
            <a:r>
              <a:rPr lang="en-US" sz="3200" dirty="0" smtClean="0"/>
              <a:t>(home – e – o – stay – sis)</a:t>
            </a:r>
            <a:endParaRPr lang="en-US" sz="3200" dirty="0">
              <a:effectLst/>
            </a:endParaRPr>
          </a:p>
          <a:p>
            <a:r>
              <a:rPr lang="en-US" sz="3200" b="1" dirty="0" smtClean="0"/>
              <a:t>	Is the process where a living thing keeps its internal 	environment (inside its body) stable, regardless of how the 	outside environment changes.</a:t>
            </a:r>
          </a:p>
          <a:p>
            <a:endParaRPr lang="en-US" sz="3200" b="1" dirty="0" smtClean="0"/>
          </a:p>
          <a:p>
            <a:r>
              <a:rPr lang="en-US" sz="3200" b="1" dirty="0"/>
              <a:t>	</a:t>
            </a:r>
            <a:r>
              <a:rPr lang="en-US" sz="3200" b="1" dirty="0" smtClean="0"/>
              <a:t>Homeostasis keeps a living things body within a normal, 	acceptable range. If that body gets out of that range, 	various mechanisms within the living thing will work to 	bring the body back to normal.	</a:t>
            </a:r>
            <a:endParaRPr lang="en-US" sz="32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1675" y="1323191"/>
            <a:ext cx="10252038" cy="50783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37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1671" y="537882"/>
            <a:ext cx="5970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/>
              <a:t>Examples of Homeostasis</a:t>
            </a:r>
            <a:r>
              <a:rPr lang="en-US" sz="4000" b="1" dirty="0" smtClean="0"/>
              <a:t>: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55" r="4169" b="4876"/>
          <a:stretch/>
        </p:blipFill>
        <p:spPr>
          <a:xfrm>
            <a:off x="7927739" y="392453"/>
            <a:ext cx="3334871" cy="21875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1670" y="1380999"/>
            <a:ext cx="6871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If your body gets too hot, you do what?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7179" r="5305" b="6658"/>
          <a:stretch/>
        </p:blipFill>
        <p:spPr>
          <a:xfrm>
            <a:off x="7935164" y="2708414"/>
            <a:ext cx="3360366" cy="2027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1670" y="3014037"/>
            <a:ext cx="6871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If your body gets too cold, you do what?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91670" y="4833050"/>
            <a:ext cx="7487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If your body loses </a:t>
            </a:r>
            <a:r>
              <a:rPr lang="en-US" sz="3000" dirty="0" smtClean="0"/>
              <a:t>water, </a:t>
            </a:r>
            <a:r>
              <a:rPr lang="en-US" sz="3000" dirty="0" smtClean="0"/>
              <a:t>you must do what? </a:t>
            </a:r>
            <a:endParaRPr lang="en-US" sz="3000" dirty="0"/>
          </a:p>
        </p:txBody>
      </p:sp>
      <p:pic>
        <p:nvPicPr>
          <p:cNvPr id="3074" name="Picture 2" descr="Image result for person swea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21" y="4833050"/>
            <a:ext cx="3400709" cy="190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7732" y="2016401"/>
            <a:ext cx="6411557" cy="5636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7732" y="3648842"/>
            <a:ext cx="6411557" cy="5636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7731" y="5481742"/>
            <a:ext cx="6411557" cy="5636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70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776" y="497541"/>
            <a:ext cx="1116105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000" b="1" dirty="0" smtClean="0"/>
              <a:t>5. </a:t>
            </a:r>
            <a:r>
              <a:rPr lang="en-US" sz="4000" b="1" u="sng" dirty="0" smtClean="0"/>
              <a:t>Complex Chemistry</a:t>
            </a:r>
            <a:r>
              <a:rPr lang="en-US" sz="4000" dirty="0" smtClean="0"/>
              <a:t>:</a:t>
            </a:r>
            <a:endParaRPr lang="en-US" sz="4000" dirty="0"/>
          </a:p>
          <a:p>
            <a:r>
              <a:rPr lang="en-US" sz="3200" dirty="0" smtClean="0"/>
              <a:t>	</a:t>
            </a:r>
          </a:p>
          <a:p>
            <a:r>
              <a:rPr lang="en-US" sz="3200" dirty="0"/>
              <a:t>	</a:t>
            </a:r>
            <a:r>
              <a:rPr lang="en-US" sz="3200" b="1" dirty="0" smtClean="0"/>
              <a:t>All living things have complex chemistry consisting of 	atoms, ions, compounds, and molecules.</a:t>
            </a:r>
          </a:p>
          <a:p>
            <a:endParaRPr lang="en-US" sz="3200" b="1" dirty="0"/>
          </a:p>
          <a:p>
            <a:r>
              <a:rPr lang="en-US" sz="3200" b="1" dirty="0" smtClean="0"/>
              <a:t>	All living things must complete complex reactions, and 	chemical changes to stay alive.</a:t>
            </a:r>
            <a:endParaRPr lang="en-US" sz="3200" b="1" dirty="0"/>
          </a:p>
          <a:p>
            <a:endParaRPr lang="en-US" sz="3200" b="1" dirty="0" smtClean="0">
              <a:effectLst/>
            </a:endParaRPr>
          </a:p>
          <a:p>
            <a:r>
              <a:rPr lang="en-US" sz="3200" b="1" dirty="0"/>
              <a:t>	</a:t>
            </a:r>
            <a:r>
              <a:rPr lang="en-US" sz="3200" b="1" dirty="0" smtClean="0"/>
              <a:t>The study of chemical substances and the vital processes 	that occur in living things is called </a:t>
            </a:r>
            <a:r>
              <a:rPr lang="en-US" sz="3200" b="1" dirty="0" smtClean="0">
                <a:solidFill>
                  <a:srgbClr val="FF0000"/>
                </a:solidFill>
              </a:rPr>
              <a:t>biochemistry</a:t>
            </a:r>
            <a:r>
              <a:rPr lang="en-US" sz="3200" b="1" dirty="0" smtClean="0"/>
              <a:t>.</a:t>
            </a:r>
            <a:endParaRPr lang="en-US" sz="32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1675" y="1323191"/>
            <a:ext cx="10079916" cy="50783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92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497541"/>
            <a:ext cx="58360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Examples of Complex Chemistry: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894" r="4767"/>
          <a:stretch/>
        </p:blipFill>
        <p:spPr>
          <a:xfrm>
            <a:off x="7046259" y="497541"/>
            <a:ext cx="4235823" cy="2754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906" y="1465729"/>
            <a:ext cx="5432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Living things breakdown food in a series of reactions to make energy.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5812"/>
          <a:stretch/>
        </p:blipFill>
        <p:spPr>
          <a:xfrm>
            <a:off x="7046259" y="3523409"/>
            <a:ext cx="4257605" cy="28639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8906" y="4195482"/>
            <a:ext cx="56343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Some living things take sunlight and through complex chemistry, make their own food.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29586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776" y="497541"/>
            <a:ext cx="1116105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000" b="1" dirty="0" smtClean="0"/>
              <a:t>6. </a:t>
            </a:r>
            <a:r>
              <a:rPr lang="en-US" sz="4000" b="1" u="sng" dirty="0" smtClean="0"/>
              <a:t>Cells</a:t>
            </a:r>
            <a:r>
              <a:rPr lang="en-US" sz="4000" dirty="0" smtClean="0"/>
              <a:t>:</a:t>
            </a:r>
            <a:endParaRPr lang="en-US" sz="4000" dirty="0"/>
          </a:p>
          <a:p>
            <a:r>
              <a:rPr lang="en-US" sz="3200" dirty="0" smtClean="0"/>
              <a:t>	</a:t>
            </a:r>
          </a:p>
          <a:p>
            <a:r>
              <a:rPr lang="en-US" sz="3200" dirty="0"/>
              <a:t>	</a:t>
            </a:r>
            <a:r>
              <a:rPr lang="en-US" sz="3200" b="1" dirty="0" smtClean="0"/>
              <a:t>All living things are made up of cells.  They are the basic 	unit of structure and function of all living things.</a:t>
            </a:r>
          </a:p>
          <a:p>
            <a:endParaRPr lang="en-US" sz="3200" b="1" dirty="0">
              <a:effectLst/>
            </a:endParaRPr>
          </a:p>
          <a:p>
            <a:r>
              <a:rPr lang="en-US" sz="3200" b="1" dirty="0" smtClean="0"/>
              <a:t>	Cells come in many different shapes but are all very 	similar in what they are made of and how they are put 	together.</a:t>
            </a:r>
          </a:p>
          <a:p>
            <a:endParaRPr lang="en-US" sz="3200" b="1" dirty="0">
              <a:effectLst/>
            </a:endParaRPr>
          </a:p>
          <a:p>
            <a:r>
              <a:rPr lang="en-US" sz="3200" b="1" dirty="0" smtClean="0"/>
              <a:t>	Most individual cells are not visible to the unaided eye and 	are microscopic in size.</a:t>
            </a:r>
            <a:endParaRPr lang="en-US" sz="32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1675" y="1323191"/>
            <a:ext cx="10241280" cy="50783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56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860" y="389965"/>
            <a:ext cx="4141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Examples of Cells:</a:t>
            </a:r>
            <a:endParaRPr lang="en-US" sz="32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474" y="3811121"/>
            <a:ext cx="5405753" cy="30468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727" t="21414" r="12094"/>
          <a:stretch/>
        </p:blipFill>
        <p:spPr>
          <a:xfrm>
            <a:off x="416859" y="3267634"/>
            <a:ext cx="4262717" cy="3341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981" y="1879419"/>
            <a:ext cx="4078941" cy="305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009" y="315608"/>
            <a:ext cx="3378218" cy="25252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4434" y="1196176"/>
            <a:ext cx="52174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Which are human bone cells, skin cells, onion root tip, nerves?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4434" y="3345628"/>
            <a:ext cx="1637853" cy="8068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26105" y="4066664"/>
            <a:ext cx="1593029" cy="8068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11952" y="1928631"/>
            <a:ext cx="2317245" cy="8068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692640" y="5962454"/>
            <a:ext cx="1677540" cy="8068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36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9246" y="1177962"/>
            <a:ext cx="11255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Remember:</a:t>
            </a:r>
            <a:endParaRPr lang="en-US" sz="32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99246" y="1762737"/>
            <a:ext cx="10682345" cy="31393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941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37" y="410135"/>
            <a:ext cx="4022111" cy="2252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777" y="204227"/>
            <a:ext cx="5378822" cy="3361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65" y="2353234"/>
            <a:ext cx="5715000" cy="4286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893" y="3565991"/>
            <a:ext cx="4158921" cy="276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4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131"/>
          <a:stretch/>
        </p:blipFill>
        <p:spPr>
          <a:xfrm>
            <a:off x="295835" y="243727"/>
            <a:ext cx="6160434" cy="3600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397" y="500902"/>
            <a:ext cx="4286250" cy="308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05" y="3770104"/>
            <a:ext cx="3682814" cy="2758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377" y="2963954"/>
            <a:ext cx="5585012" cy="349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19" y="277905"/>
            <a:ext cx="4873063" cy="3285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19" y="3982371"/>
            <a:ext cx="4499238" cy="252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2972" y="277904"/>
            <a:ext cx="4080745" cy="2290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641" y="3006172"/>
            <a:ext cx="3557674" cy="3557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9899" y="2063283"/>
            <a:ext cx="4000500" cy="3000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8216" y="376518"/>
            <a:ext cx="2291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do they all have in common?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6502" y="5244352"/>
            <a:ext cx="322729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Answer: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09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4533" b="31403"/>
          <a:stretch/>
        </p:blipFill>
        <p:spPr>
          <a:xfrm rot="5400000">
            <a:off x="-1741676" y="2278997"/>
            <a:ext cx="6159315" cy="22187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5965" y="537882"/>
            <a:ext cx="9251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Biology:  </a:t>
            </a:r>
          </a:p>
          <a:p>
            <a:r>
              <a:rPr lang="en-US" sz="7200" b="1" dirty="0" smtClean="0"/>
              <a:t>The Study of Life</a:t>
            </a:r>
            <a:endParaRPr lang="en-US" sz="7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979024" y="5298141"/>
            <a:ext cx="4343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How do we define life?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75965" y="6098706"/>
            <a:ext cx="1277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Click</a:t>
            </a:r>
            <a:endParaRPr lang="en-US" dirty="0"/>
          </a:p>
        </p:txBody>
      </p:sp>
      <p:cxnSp>
        <p:nvCxnSpPr>
          <p:cNvPr id="9" name="Straight Arrow Connector 8"/>
          <p:cNvCxnSpPr>
            <a:endCxn id="7" idx="1"/>
          </p:cNvCxnSpPr>
          <p:nvPr/>
        </p:nvCxnSpPr>
        <p:spPr>
          <a:xfrm flipH="1" flipV="1">
            <a:off x="2675965" y="6283372"/>
            <a:ext cx="336176" cy="3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87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1671" y="537882"/>
            <a:ext cx="1106692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base">
              <a:buAutoNum type="romanUcPeriod"/>
            </a:pPr>
            <a:r>
              <a:rPr lang="en-US" sz="3600" b="1" u="sng" dirty="0" smtClean="0"/>
              <a:t>Characteristics </a:t>
            </a:r>
            <a:r>
              <a:rPr lang="en-US" sz="3600" b="1" u="sng" dirty="0"/>
              <a:t>of Life</a:t>
            </a:r>
            <a:r>
              <a:rPr lang="en-US" sz="3600" b="1" dirty="0"/>
              <a:t> </a:t>
            </a:r>
            <a:endParaRPr lang="en-US" sz="3600" b="1" dirty="0" smtClean="0"/>
          </a:p>
          <a:p>
            <a:pPr fontAlgn="base"/>
            <a:r>
              <a:rPr lang="en-US" sz="3200" b="1" dirty="0"/>
              <a:t>	</a:t>
            </a:r>
            <a:r>
              <a:rPr lang="en-US" sz="3200" b="1" dirty="0" smtClean="0"/>
              <a:t>-  </a:t>
            </a:r>
            <a:r>
              <a:rPr lang="en-US" sz="3200" dirty="0" smtClean="0"/>
              <a:t>_______________________________________________</a:t>
            </a:r>
          </a:p>
          <a:p>
            <a:pPr fontAlgn="base"/>
            <a:r>
              <a:rPr lang="en-US" sz="3200" b="1" dirty="0"/>
              <a:t>	</a:t>
            </a:r>
            <a:r>
              <a:rPr lang="en-US" sz="3200" b="1" dirty="0" smtClean="0"/>
              <a:t>   </a:t>
            </a:r>
            <a:r>
              <a:rPr lang="en-US" sz="3200" dirty="0" smtClean="0"/>
              <a:t>______________________________________________</a:t>
            </a:r>
            <a:endParaRPr lang="en-US" sz="3200" b="1" dirty="0" smtClean="0"/>
          </a:p>
          <a:p>
            <a:pPr fontAlgn="base"/>
            <a:endParaRPr lang="en-US" sz="1600" b="1" dirty="0"/>
          </a:p>
          <a:p>
            <a:pPr marL="1428750" lvl="2" indent="-514350" fontAlgn="base">
              <a:buAutoNum type="arabicPeriod"/>
            </a:pPr>
            <a:r>
              <a:rPr lang="en-US" sz="3200" dirty="0" smtClean="0"/>
              <a:t>_____________________________________________</a:t>
            </a:r>
            <a:r>
              <a:rPr lang="en-US" sz="3200" b="1" dirty="0" smtClean="0"/>
              <a:t>.</a:t>
            </a:r>
            <a:endParaRPr lang="en-US" sz="3200" b="1" dirty="0" smtClean="0"/>
          </a:p>
          <a:p>
            <a:pPr lvl="2" fontAlgn="base"/>
            <a:endParaRPr lang="en-US" sz="1600" b="1" dirty="0"/>
          </a:p>
          <a:p>
            <a:pPr lvl="2" fontAlgn="base"/>
            <a:r>
              <a:rPr lang="en-US" sz="3200" b="1" dirty="0" smtClean="0"/>
              <a:t>2.  </a:t>
            </a:r>
            <a:r>
              <a:rPr lang="en-US" sz="3200" dirty="0" smtClean="0"/>
              <a:t>_____________________________________________</a:t>
            </a:r>
            <a:r>
              <a:rPr lang="en-US" sz="3200" b="1" dirty="0" smtClean="0"/>
              <a:t>.</a:t>
            </a:r>
            <a:endParaRPr lang="en-US" sz="3200" b="1" dirty="0" smtClean="0"/>
          </a:p>
          <a:p>
            <a:pPr lvl="2" fontAlgn="base"/>
            <a:endParaRPr lang="en-US" sz="1600" b="1" dirty="0"/>
          </a:p>
          <a:p>
            <a:pPr lvl="2" fontAlgn="base"/>
            <a:r>
              <a:rPr lang="en-US" sz="3200" b="1" dirty="0" smtClean="0"/>
              <a:t>3.  </a:t>
            </a:r>
            <a:r>
              <a:rPr lang="en-US" sz="3200" dirty="0" smtClean="0"/>
              <a:t>_____________________________________________</a:t>
            </a:r>
            <a:r>
              <a:rPr lang="en-US" sz="3200" b="1" dirty="0" smtClean="0"/>
              <a:t>.</a:t>
            </a:r>
            <a:endParaRPr lang="en-US" sz="3200" b="1" dirty="0" smtClean="0"/>
          </a:p>
          <a:p>
            <a:pPr lvl="2" fontAlgn="base"/>
            <a:endParaRPr lang="en-US" sz="1600" b="1" dirty="0"/>
          </a:p>
          <a:p>
            <a:pPr lvl="2" fontAlgn="base"/>
            <a:r>
              <a:rPr lang="en-US" sz="3200" b="1" dirty="0" smtClean="0"/>
              <a:t>4.  </a:t>
            </a:r>
            <a:r>
              <a:rPr lang="en-US" sz="3200" dirty="0" smtClean="0"/>
              <a:t>_____________________________________________</a:t>
            </a:r>
            <a:r>
              <a:rPr lang="en-US" sz="3200" b="1" dirty="0" smtClean="0"/>
              <a:t>.</a:t>
            </a:r>
            <a:endParaRPr lang="en-US" sz="3200" b="1" dirty="0" smtClean="0"/>
          </a:p>
          <a:p>
            <a:pPr lvl="2" fontAlgn="base"/>
            <a:endParaRPr lang="en-US" sz="1600" b="1" dirty="0"/>
          </a:p>
          <a:p>
            <a:pPr lvl="2" fontAlgn="base"/>
            <a:r>
              <a:rPr lang="en-US" sz="3200" b="1" dirty="0" smtClean="0"/>
              <a:t>5.  </a:t>
            </a:r>
            <a:r>
              <a:rPr lang="en-US" sz="3200" dirty="0" smtClean="0"/>
              <a:t>_____________________________________________</a:t>
            </a:r>
            <a:r>
              <a:rPr lang="en-US" sz="3200" b="1" dirty="0" smtClean="0"/>
              <a:t>.</a:t>
            </a:r>
            <a:endParaRPr lang="en-US" sz="3200" b="1" dirty="0" smtClean="0"/>
          </a:p>
          <a:p>
            <a:pPr lvl="2" fontAlgn="base"/>
            <a:endParaRPr lang="en-US" sz="1600" b="1" dirty="0"/>
          </a:p>
          <a:p>
            <a:pPr lvl="2" fontAlgn="base"/>
            <a:r>
              <a:rPr lang="en-US" sz="3200" b="1" dirty="0" smtClean="0"/>
              <a:t>6.  </a:t>
            </a:r>
            <a:r>
              <a:rPr lang="en-US" sz="3200" dirty="0" smtClean="0"/>
              <a:t>_____________________________________________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723990" y="168550"/>
            <a:ext cx="409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Please fill in the notes from the board.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00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776" y="497541"/>
            <a:ext cx="1116105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000" b="1" dirty="0" smtClean="0"/>
              <a:t>1. </a:t>
            </a:r>
            <a:r>
              <a:rPr lang="en-US" sz="4000" b="1" u="sng" dirty="0" smtClean="0"/>
              <a:t>Response </a:t>
            </a:r>
            <a:r>
              <a:rPr lang="en-US" sz="4000" b="1" u="sng" dirty="0"/>
              <a:t>to the environment</a:t>
            </a:r>
            <a:r>
              <a:rPr lang="en-US" sz="4000" dirty="0"/>
              <a:t>:</a:t>
            </a:r>
          </a:p>
          <a:p>
            <a:r>
              <a:rPr lang="en-US" sz="3200" dirty="0" smtClean="0"/>
              <a:t>	</a:t>
            </a:r>
          </a:p>
          <a:p>
            <a:endParaRPr lang="en-US" sz="3200" dirty="0" smtClean="0"/>
          </a:p>
          <a:p>
            <a:r>
              <a:rPr lang="en-US" sz="3200" dirty="0"/>
              <a:t>	</a:t>
            </a:r>
            <a:r>
              <a:rPr lang="en-US" sz="3200" b="1" dirty="0" smtClean="0"/>
              <a:t>All </a:t>
            </a:r>
            <a:r>
              <a:rPr lang="en-US" sz="3200" b="1" dirty="0"/>
              <a:t>living things can detect changes in their external or</a:t>
            </a:r>
            <a:endParaRPr lang="en-US" sz="3200" b="1" dirty="0" smtClean="0">
              <a:effectLst/>
            </a:endParaRPr>
          </a:p>
          <a:p>
            <a:r>
              <a:rPr lang="en-US" sz="3200" b="1" dirty="0" smtClean="0"/>
              <a:t>	internal </a:t>
            </a:r>
            <a:r>
              <a:rPr lang="en-US" sz="3200" b="1" dirty="0"/>
              <a:t>environment. These changes are called </a:t>
            </a:r>
            <a:r>
              <a:rPr lang="en-US" sz="3200" b="1" dirty="0" smtClean="0">
                <a:solidFill>
                  <a:srgbClr val="FF0000"/>
                </a:solidFill>
              </a:rPr>
              <a:t>stimuli</a:t>
            </a:r>
            <a:r>
              <a:rPr lang="en-US" sz="3200" b="1" dirty="0" smtClean="0"/>
              <a:t>.</a:t>
            </a:r>
            <a:endParaRPr lang="en-US" sz="3200" b="1" dirty="0" smtClean="0">
              <a:effectLst/>
            </a:endParaRPr>
          </a:p>
          <a:p>
            <a:r>
              <a:rPr lang="en-US" sz="3200" b="1" dirty="0" smtClean="0">
                <a:effectLst/>
              </a:rPr>
              <a:t/>
            </a:r>
            <a:br>
              <a:rPr lang="en-US" sz="3200" b="1" dirty="0" smtClean="0">
                <a:effectLst/>
              </a:rPr>
            </a:br>
            <a:r>
              <a:rPr lang="en-US" sz="3200" b="1" dirty="0" smtClean="0">
                <a:effectLst/>
              </a:rPr>
              <a:t>	</a:t>
            </a:r>
            <a:r>
              <a:rPr lang="en-US" sz="3200" b="1" dirty="0" smtClean="0">
                <a:solidFill>
                  <a:srgbClr val="FF0000"/>
                </a:solidFill>
              </a:rPr>
              <a:t>Stimuli</a:t>
            </a:r>
            <a:r>
              <a:rPr lang="en-US" sz="3200" b="1" dirty="0" smtClean="0"/>
              <a:t> </a:t>
            </a:r>
            <a:r>
              <a:rPr lang="en-US" sz="3200" b="1" dirty="0"/>
              <a:t>can include:  light, heat, chemical, gravity, touch.</a:t>
            </a:r>
            <a:endParaRPr lang="en-US" sz="3200" b="1" dirty="0" smtClean="0">
              <a:effectLst/>
            </a:endParaRPr>
          </a:p>
          <a:p>
            <a:r>
              <a:rPr lang="en-US" sz="3200" b="1" dirty="0" smtClean="0">
                <a:effectLst/>
              </a:rPr>
              <a:t/>
            </a:r>
            <a:br>
              <a:rPr lang="en-US" sz="3200" b="1" dirty="0" smtClean="0">
                <a:effectLst/>
              </a:rPr>
            </a:br>
            <a:r>
              <a:rPr lang="en-US" sz="3200" b="1" dirty="0" smtClean="0">
                <a:effectLst/>
              </a:rPr>
              <a:t>	</a:t>
            </a:r>
            <a:r>
              <a:rPr lang="en-US" sz="3200" b="1" dirty="0" smtClean="0"/>
              <a:t>Not </a:t>
            </a:r>
            <a:r>
              <a:rPr lang="en-US" sz="3200" b="1" dirty="0"/>
              <a:t>all living things can detect all stimuli</a:t>
            </a:r>
            <a:r>
              <a:rPr lang="en-US" sz="3200" b="1" dirty="0" smtClean="0"/>
              <a:t>.</a:t>
            </a:r>
          </a:p>
          <a:p>
            <a:endParaRPr lang="en-US" sz="3200" b="1" dirty="0">
              <a:effectLst/>
            </a:endParaRPr>
          </a:p>
          <a:p>
            <a:r>
              <a:rPr lang="en-US" dirty="0" smtClean="0"/>
              <a:t>	Stimuli    </a:t>
            </a:r>
            <a:r>
              <a:rPr lang="en-US" dirty="0" smtClean="0"/>
              <a:t>= plural</a:t>
            </a:r>
          </a:p>
          <a:p>
            <a:r>
              <a:rPr lang="en-US" dirty="0" smtClean="0"/>
              <a:t>	Stimulus </a:t>
            </a:r>
            <a:r>
              <a:rPr lang="en-US" dirty="0" smtClean="0"/>
              <a:t>= singular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01675" y="1323191"/>
            <a:ext cx="10079916" cy="50783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30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565" y="292969"/>
            <a:ext cx="10152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/>
              <a:t>Examples of Responses to the Environment</a:t>
            </a:r>
            <a:r>
              <a:rPr lang="en-US" sz="4000" b="1" dirty="0" smtClean="0"/>
              <a:t>:</a:t>
            </a:r>
            <a:endParaRPr lang="en-US" sz="4000" b="1" dirty="0"/>
          </a:p>
        </p:txBody>
      </p:sp>
      <p:pic>
        <p:nvPicPr>
          <p:cNvPr id="2050" name="Picture 2" descr="https://lh5.googleusercontent.com/YW4NsXeYp_wVgJkl1IcxTF4lm-eAV9Q0nTRpTYnq16mv_bM66c2VZ7jDoyOx_iEp23b2GiLJsyImnJYaWAp5k39jzyUSInGXuk2v-_BZZjRS0fTJ9q4Dhn0wrjm-pbtwh7vr9w5If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5" y="1245768"/>
            <a:ext cx="2984408" cy="382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6.googleusercontent.com/ubSrciY9P0200BuVw1BbIe3oEZo_YTMflX8wrdEBkvn2LMgEnn50b3lgQURhz5L9_CfLy49BMS9kNsaalchL9Ik8-s3ARuRHfe_jXCjmqZSgnIKJ8qbGYKwL9b6QXtDQfIfEq5svAi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495" y="1434027"/>
            <a:ext cx="3945748" cy="236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6.googleusercontent.com/_qzDFoSBEwrUgO2ogo49y8zaGyY4De7PRYU2afNyYXIdGXxHsvK1AbbJ7SERd_3Gb3W_x6JwolGe3TIDglhh7kXgBezcI-fC_s2YCpbtCpKf3KxClABinEBhxlu9f7M0V6GLRGvYe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8" t="11944" r="12959" b="13256"/>
          <a:stretch/>
        </p:blipFill>
        <p:spPr bwMode="auto">
          <a:xfrm>
            <a:off x="8390964" y="4092225"/>
            <a:ext cx="3361764" cy="229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4.googleusercontent.com/j65UOBe7jXEsUijllz-Wwn-QyBPsNEaBvOsDZhz1qqElRxvRYsbkT2L3w2Vd0pIGXqUKV0cHixG8oFeVOHywekaKtDea6vEEOtgM3I5gAjaZqph9m8AlzmCIV77dRNQI0OGWvSf5ek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8"/>
          <a:stretch/>
        </p:blipFill>
        <p:spPr bwMode="auto">
          <a:xfrm>
            <a:off x="3495396" y="1622286"/>
            <a:ext cx="3329863" cy="493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4422" y="1137003"/>
            <a:ext cx="712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89410" y="1758499"/>
            <a:ext cx="712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20619" y="1466111"/>
            <a:ext cx="712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21675" y="5761676"/>
            <a:ext cx="712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750" y="5314454"/>
            <a:ext cx="2823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Identify the Stimulus?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12894" y="1299179"/>
            <a:ext cx="1182502" cy="459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64616" y="1821226"/>
            <a:ext cx="1182502" cy="459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78298" y="1528838"/>
            <a:ext cx="1182502" cy="459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960800" y="5824403"/>
            <a:ext cx="1182502" cy="459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3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776" y="497541"/>
            <a:ext cx="1116105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000" b="1" dirty="0" smtClean="0"/>
              <a:t>2. </a:t>
            </a:r>
            <a:r>
              <a:rPr lang="en-US" sz="4000" b="1" u="sng" dirty="0" smtClean="0"/>
              <a:t>Growth and Development</a:t>
            </a:r>
            <a:r>
              <a:rPr lang="en-US" sz="4000" dirty="0" smtClean="0"/>
              <a:t>:</a:t>
            </a:r>
            <a:endParaRPr lang="en-US" sz="4000" dirty="0"/>
          </a:p>
          <a:p>
            <a:r>
              <a:rPr lang="en-US" sz="3200" dirty="0" smtClean="0"/>
              <a:t>	</a:t>
            </a:r>
          </a:p>
          <a:p>
            <a:endParaRPr lang="en-US" sz="3200" dirty="0" smtClean="0"/>
          </a:p>
          <a:p>
            <a:r>
              <a:rPr lang="en-US" sz="3200" dirty="0"/>
              <a:t>	</a:t>
            </a:r>
            <a:r>
              <a:rPr lang="en-US" sz="3200" b="1" dirty="0" smtClean="0">
                <a:solidFill>
                  <a:srgbClr val="FF0000"/>
                </a:solidFill>
              </a:rPr>
              <a:t>Growth</a:t>
            </a:r>
            <a:r>
              <a:rPr lang="en-US" sz="3200" b="1" dirty="0" smtClean="0"/>
              <a:t> involves the </a:t>
            </a:r>
            <a:r>
              <a:rPr lang="en-US" sz="3200" b="1" u="sng" dirty="0" smtClean="0"/>
              <a:t>increase in size and mass</a:t>
            </a:r>
            <a:r>
              <a:rPr lang="en-US" sz="3200" b="1" dirty="0" smtClean="0"/>
              <a:t> of a living 	thing. Multicellular organisms grow by adding more cells to 	their 	existing body. </a:t>
            </a:r>
            <a:endParaRPr lang="en-US" sz="3200" b="1" dirty="0" smtClean="0">
              <a:effectLst/>
            </a:endParaRPr>
          </a:p>
          <a:p>
            <a:r>
              <a:rPr lang="en-US" sz="3200" b="1" dirty="0" smtClean="0">
                <a:effectLst/>
              </a:rPr>
              <a:t/>
            </a:r>
            <a:br>
              <a:rPr lang="en-US" sz="3200" b="1" dirty="0" smtClean="0">
                <a:effectLst/>
              </a:rPr>
            </a:br>
            <a:r>
              <a:rPr lang="en-US" sz="3200" b="1" dirty="0" smtClean="0">
                <a:effectLst/>
              </a:rPr>
              <a:t>	</a:t>
            </a:r>
            <a:r>
              <a:rPr lang="en-US" sz="3200" b="1" dirty="0" smtClean="0">
                <a:solidFill>
                  <a:srgbClr val="FF0000"/>
                </a:solidFill>
                <a:effectLst/>
              </a:rPr>
              <a:t>Development</a:t>
            </a:r>
            <a:r>
              <a:rPr lang="en-US" sz="3200" b="1" dirty="0" smtClean="0">
                <a:effectLst/>
              </a:rPr>
              <a:t> involves the </a:t>
            </a:r>
            <a:r>
              <a:rPr lang="en-US" sz="3200" b="1" u="sng" dirty="0" smtClean="0">
                <a:effectLst/>
              </a:rPr>
              <a:t>changes</a:t>
            </a:r>
            <a:r>
              <a:rPr lang="en-US" sz="3200" b="1" dirty="0" smtClean="0">
                <a:effectLst/>
              </a:rPr>
              <a:t> that take place in a 	living thing as it grows. Not all living things develop in the 	same way, they each have distinct life cycles.</a:t>
            </a:r>
          </a:p>
          <a:p>
            <a:r>
              <a:rPr lang="en-US" sz="3200" b="1" dirty="0" smtClean="0">
                <a:effectLst/>
              </a:rPr>
              <a:t/>
            </a:r>
            <a:br>
              <a:rPr lang="en-US" sz="3200" b="1" dirty="0" smtClean="0">
                <a:effectLst/>
              </a:rPr>
            </a:br>
            <a:r>
              <a:rPr lang="en-US" sz="3200" b="1" dirty="0" smtClean="0">
                <a:effectLst/>
              </a:rPr>
              <a:t>	</a:t>
            </a:r>
            <a:endParaRPr lang="en-US" sz="32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1675" y="1323191"/>
            <a:ext cx="10252038" cy="50783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______________________________________________________________________________________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41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251</Words>
  <Application>Microsoft Office PowerPoint</Application>
  <PresentationFormat>Widescreen</PresentationFormat>
  <Paragraphs>204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moules,keith</dc:creator>
  <cp:lastModifiedBy>moules,keith</cp:lastModifiedBy>
  <cp:revision>35</cp:revision>
  <dcterms:created xsi:type="dcterms:W3CDTF">2017-08-14T15:16:20Z</dcterms:created>
  <dcterms:modified xsi:type="dcterms:W3CDTF">2017-08-17T18:39:50Z</dcterms:modified>
</cp:coreProperties>
</file>